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64" autoAdjust="0"/>
    <p:restoredTop sz="94249" autoAdjust="0"/>
  </p:normalViewPr>
  <p:slideViewPr>
    <p:cSldViewPr snapToGrid="0">
      <p:cViewPr>
        <p:scale>
          <a:sx n="72" d="100"/>
          <a:sy n="72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59109-7309-49D8-9906-950E36A658B9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B1369-A4EE-4054-AB1F-EAC530776DA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1176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3B1369-A4EE-4054-AB1F-EAC530776DAE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5675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F9AD8B-1BA9-5EF1-6A7E-118C859DD9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3D5E3C-A352-65A7-951B-F9A175C6AE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9C9AC91-F513-20F7-B743-C87C5A5B8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7FBBF7-84EA-D52F-5969-CE1B6DB72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0928BC-6758-190B-416E-738B8DB5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161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47AE9F-A71B-8825-E7E8-6A224C0B2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04D6D88-9F83-A430-4256-C5B5C34B6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79C5F6-CE72-7CEF-A75B-030546B0A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F85C57-F091-A65F-CF95-E6B16466A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428F69-D450-D471-9756-98AE1524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91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DAF5DC9-052E-33A0-F83B-F1ACA25868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BF0CA5E-46AE-8DC4-A43E-9038AF9D9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52FE43-06D2-18A8-86FA-5AAD1044F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4C6E920-0556-742C-D2E5-D1FAFC17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9D8F71-A991-560A-23FD-BA4509C33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98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884425-A538-BEEE-3B79-506491D9B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DFF51E-5FF4-2310-AF3B-84F165169B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2871CD-B9F7-DF54-09C0-3FE4A632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424B3B-4A9F-79DF-E6CA-F86CDE6E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0F0BE4A-DCF4-AEB0-B4FB-5B98FCC9D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1329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DE50E4-7ACE-0C73-9ACE-0AA0F1EE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C39D370-669B-AE09-3B00-81DF9A5ED9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E93438-7447-552F-0C48-874EA7DFB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C6EBC3-4CBD-70CF-28C8-CB6C09D55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56553C-290E-7903-88A5-5F5F38BD4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4554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4A4200-E105-1CBE-F3D5-3E622FC53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C0C2AA-7D81-B048-B64A-BB7D41718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EA8FBB-2795-51DD-5C66-012F8670E8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28F0CE8-0627-02D0-36FB-FF2AC098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024ACA8-C149-DAD3-52EA-F1D527CC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6B786AF-0D4C-0260-58BD-6B6D6D7FB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87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7432-796C-AFD9-91D4-71D28891D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E6075B-850D-6479-8051-166D7771E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9AEF97-097A-A25A-1B76-E1A71DD93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BEC3571-6820-AC46-A88F-4980F19638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56E1E93-DAF8-B63E-C482-24F76D842A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37E062C-575B-4C99-CD28-0B78BF7D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0E09DB-E11A-3313-5902-C64F1DED3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5295BF-95F3-055A-9D49-A3F2D91F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1295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47811-ECD1-70FA-8B7B-9CEFE4B7D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96D4216-47E7-27B1-EA66-D24EDB7CA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0A07C0-E834-DEC4-4DA7-F93CA9472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38F64F6-0AF8-83D4-5E00-9E35FC5EE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9512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4E04C67-3868-CA6F-8153-13BE1ECA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0D62854-04CD-45D6-FC6F-335288B65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3E530DA-BFAA-8272-96D7-C0E261AC2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98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AC342-B8A8-3833-7475-E7CE2A73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8FCBB1-2DAD-CC56-AA33-AA989E3C6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299F2C8-2549-91D2-A072-1F8566759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B75065-59CB-79E2-82F8-D8DDE4CB0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6EC7F7-FB35-75A4-0BC4-A380C4411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E0401C-33EB-308C-85D8-E4980B19B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621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3E6F12-925A-B97D-0BB6-F6D33F95E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7D249CE-B3C8-570B-6C98-6FF05B32F4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990390-0054-E3A3-8FDA-9BBD250E6B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736C26-097A-1220-2ADE-7FC6EE0B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256B9D-3739-8229-BE1E-CF7984205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36876E-E8B7-B2C5-FE9F-DB517E04A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4173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927B0-D45F-DFD4-512D-7977C69EB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AC69A5-D2DC-FCD0-1040-71DD69A33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B1B3D56-5B34-42BF-915D-0806C232D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C57438E-2D05-43AE-BD81-465684E07590}" type="datetimeFigureOut">
              <a:rPr lang="es-ES" smtClean="0"/>
              <a:t>30/10/2024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32E8D1-DBAA-14B8-F4BC-40BC543FA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B009CA-F1D8-ECA1-3E71-6C94F807B7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E03A38-4278-479F-8738-CA02AA8EA07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5874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09457F-0F9B-5087-AEBD-559475AE17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B989CD3-808E-0C54-DE50-DEAA42112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136026"/>
            <a:ext cx="11268891" cy="647745"/>
          </a:xfrm>
        </p:spPr>
        <p:txBody>
          <a:bodyPr>
            <a:normAutofit fontScale="70000" lnSpcReduction="20000"/>
          </a:bodyPr>
          <a:lstStyle/>
          <a:p>
            <a:r>
              <a:rPr lang="es-ES" sz="2900" b="1" dirty="0">
                <a:solidFill>
                  <a:schemeClr val="accent6">
                    <a:lumMod val="50000"/>
                  </a:schemeClr>
                </a:solidFill>
              </a:rPr>
              <a:t>RURAL CANVAS</a:t>
            </a:r>
          </a:p>
          <a:p>
            <a:pPr algn="l"/>
            <a:r>
              <a:rPr lang="es-ES" dirty="0"/>
              <a:t>NOMBRE PROYECTO: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635B630-F622-E520-0D3B-359CFA242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697079"/>
              </p:ext>
            </p:extLst>
          </p:nvPr>
        </p:nvGraphicFramePr>
        <p:xfrm>
          <a:off x="9683931" y="870857"/>
          <a:ext cx="2020389" cy="4598127"/>
        </p:xfrm>
        <a:graphic>
          <a:graphicData uri="http://schemas.openxmlformats.org/drawingml/2006/table">
            <a:tbl>
              <a:tblPr/>
              <a:tblGrid>
                <a:gridCol w="2020389">
                  <a:extLst>
                    <a:ext uri="{9D8B030D-6E8A-4147-A177-3AD203B41FA5}">
                      <a16:colId xmlns:a16="http://schemas.microsoft.com/office/drawing/2014/main" val="61971170"/>
                    </a:ext>
                  </a:extLst>
                </a:gridCol>
              </a:tblGrid>
              <a:tr h="4598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SEGMENTOS DE CLIENTELA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08205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7920F6A-86C1-EDCC-981D-DC23B22CE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421326"/>
              </p:ext>
            </p:extLst>
          </p:nvPr>
        </p:nvGraphicFramePr>
        <p:xfrm>
          <a:off x="7480664" y="870857"/>
          <a:ext cx="2211975" cy="2351353"/>
        </p:xfrm>
        <a:graphic>
          <a:graphicData uri="http://schemas.openxmlformats.org/drawingml/2006/table">
            <a:tbl>
              <a:tblPr/>
              <a:tblGrid>
                <a:gridCol w="2211975">
                  <a:extLst>
                    <a:ext uri="{9D8B030D-6E8A-4147-A177-3AD203B41FA5}">
                      <a16:colId xmlns:a16="http://schemas.microsoft.com/office/drawing/2014/main" val="1880986945"/>
                    </a:ext>
                  </a:extLst>
                </a:gridCol>
              </a:tblGrid>
              <a:tr h="2351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RELACIONES CON LA CLIENTELA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31937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796BF089-70F2-3D28-33ED-DD2470534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9411217"/>
              </p:ext>
            </p:extLst>
          </p:nvPr>
        </p:nvGraphicFramePr>
        <p:xfrm>
          <a:off x="7480662" y="3222212"/>
          <a:ext cx="2203269" cy="2246771"/>
        </p:xfrm>
        <a:graphic>
          <a:graphicData uri="http://schemas.openxmlformats.org/drawingml/2006/table">
            <a:tbl>
              <a:tblPr/>
              <a:tblGrid>
                <a:gridCol w="2203269">
                  <a:extLst>
                    <a:ext uri="{9D8B030D-6E8A-4147-A177-3AD203B41FA5}">
                      <a16:colId xmlns:a16="http://schemas.microsoft.com/office/drawing/2014/main" val="3408060669"/>
                    </a:ext>
                  </a:extLst>
                </a:gridCol>
              </a:tblGrid>
              <a:tr h="22467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CANALES  DE VENTA Y  DISTRIBUCIÓN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80091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A47427B-A38A-3E08-6F7B-B2A3444E7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435275"/>
              </p:ext>
            </p:extLst>
          </p:nvPr>
        </p:nvGraphicFramePr>
        <p:xfrm>
          <a:off x="6096000" y="5468984"/>
          <a:ext cx="5608320" cy="1245325"/>
        </p:xfrm>
        <a:graphic>
          <a:graphicData uri="http://schemas.openxmlformats.org/drawingml/2006/table">
            <a:tbl>
              <a:tblPr/>
              <a:tblGrid>
                <a:gridCol w="5608320">
                  <a:extLst>
                    <a:ext uri="{9D8B030D-6E8A-4147-A177-3AD203B41FA5}">
                      <a16:colId xmlns:a16="http://schemas.microsoft.com/office/drawing/2014/main" val="1983916850"/>
                    </a:ext>
                  </a:extLst>
                </a:gridCol>
              </a:tblGrid>
              <a:tr h="1245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FUENTES DE INGRESOS</a:t>
                      </a:r>
                      <a:endParaRPr kumimoji="0" lang="es-ES" sz="9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36678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408DC38B-21B0-93D4-7DD3-F3F7FF8F7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176326"/>
              </p:ext>
            </p:extLst>
          </p:nvPr>
        </p:nvGraphicFramePr>
        <p:xfrm>
          <a:off x="435429" y="5468983"/>
          <a:ext cx="5651862" cy="1245326"/>
        </p:xfrm>
        <a:graphic>
          <a:graphicData uri="http://schemas.openxmlformats.org/drawingml/2006/table">
            <a:tbl>
              <a:tblPr/>
              <a:tblGrid>
                <a:gridCol w="5651862">
                  <a:extLst>
                    <a:ext uri="{9D8B030D-6E8A-4147-A177-3AD203B41FA5}">
                      <a16:colId xmlns:a16="http://schemas.microsoft.com/office/drawing/2014/main" val="2873861093"/>
                    </a:ext>
                  </a:extLst>
                </a:gridCol>
              </a:tblGrid>
              <a:tr h="1245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COSTES CLAVE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58699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DD278538-5C00-CF4B-783A-D8841FE77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859194"/>
              </p:ext>
            </p:extLst>
          </p:nvPr>
        </p:nvGraphicFramePr>
        <p:xfrm>
          <a:off x="4763589" y="870857"/>
          <a:ext cx="2708365" cy="4598126"/>
        </p:xfrm>
        <a:graphic>
          <a:graphicData uri="http://schemas.openxmlformats.org/drawingml/2006/table">
            <a:tbl>
              <a:tblPr/>
              <a:tblGrid>
                <a:gridCol w="2708365">
                  <a:extLst>
                    <a:ext uri="{9D8B030D-6E8A-4147-A177-3AD203B41FA5}">
                      <a16:colId xmlns:a16="http://schemas.microsoft.com/office/drawing/2014/main" val="217254926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PROPUESTA DE VALOR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78405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F3636960-F32F-9759-4A17-6AB74A162D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0973312"/>
              </p:ext>
            </p:extLst>
          </p:nvPr>
        </p:nvGraphicFramePr>
        <p:xfrm>
          <a:off x="2899954" y="870856"/>
          <a:ext cx="1863635" cy="2368732"/>
        </p:xfrm>
        <a:graphic>
          <a:graphicData uri="http://schemas.openxmlformats.org/drawingml/2006/table">
            <a:tbl>
              <a:tblPr/>
              <a:tblGrid>
                <a:gridCol w="1863635">
                  <a:extLst>
                    <a:ext uri="{9D8B030D-6E8A-4147-A177-3AD203B41FA5}">
                      <a16:colId xmlns:a16="http://schemas.microsoft.com/office/drawing/2014/main" val="3217242663"/>
                    </a:ext>
                  </a:extLst>
                </a:gridCol>
              </a:tblGrid>
              <a:tr h="23687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ACTIVIDADES CLAVE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376111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7AEA165C-C5E9-8F82-778B-8819C7F63D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152920"/>
              </p:ext>
            </p:extLst>
          </p:nvPr>
        </p:nvGraphicFramePr>
        <p:xfrm>
          <a:off x="2899954" y="3239589"/>
          <a:ext cx="1854926" cy="2220685"/>
        </p:xfrm>
        <a:graphic>
          <a:graphicData uri="http://schemas.openxmlformats.org/drawingml/2006/table">
            <a:tbl>
              <a:tblPr/>
              <a:tblGrid>
                <a:gridCol w="1854926">
                  <a:extLst>
                    <a:ext uri="{9D8B030D-6E8A-4147-A177-3AD203B41FA5}">
                      <a16:colId xmlns:a16="http://schemas.microsoft.com/office/drawing/2014/main" val="218344489"/>
                    </a:ext>
                  </a:extLst>
                </a:gridCol>
              </a:tblGrid>
              <a:tr h="22206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CLAVE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823918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9ABE0850-C99E-C676-8027-46E985F59C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45769"/>
              </p:ext>
            </p:extLst>
          </p:nvPr>
        </p:nvGraphicFramePr>
        <p:xfrm>
          <a:off x="1402080" y="870858"/>
          <a:ext cx="1489166" cy="4598126"/>
        </p:xfrm>
        <a:graphic>
          <a:graphicData uri="http://schemas.openxmlformats.org/drawingml/2006/table">
            <a:tbl>
              <a:tblPr/>
              <a:tblGrid>
                <a:gridCol w="1489166">
                  <a:extLst>
                    <a:ext uri="{9D8B030D-6E8A-4147-A177-3AD203B41FA5}">
                      <a16:colId xmlns:a16="http://schemas.microsoft.com/office/drawing/2014/main" val="164243213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COLABORADORAS/ES  ALIANZAS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6503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91470D9B-EF81-FB0E-013F-9A0C459D6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847148"/>
              </p:ext>
            </p:extLst>
          </p:nvPr>
        </p:nvGraphicFramePr>
        <p:xfrm>
          <a:off x="426720" y="879565"/>
          <a:ext cx="975360" cy="4572001"/>
        </p:xfrm>
        <a:graphic>
          <a:graphicData uri="http://schemas.openxmlformats.org/drawingml/2006/table">
            <a:tbl>
              <a:tblPr/>
              <a:tblGrid>
                <a:gridCol w="975360">
                  <a:extLst>
                    <a:ext uri="{9D8B030D-6E8A-4147-A177-3AD203B41FA5}">
                      <a16:colId xmlns:a16="http://schemas.microsoft.com/office/drawing/2014/main" val="1231392545"/>
                    </a:ext>
                  </a:extLst>
                </a:gridCol>
              </a:tblGrid>
              <a:tr h="45720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DEL TERRITORIO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943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176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BDD36835-0B24-01BF-7686-FF0D4F372C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136026"/>
            <a:ext cx="11268891" cy="647745"/>
          </a:xfrm>
        </p:spPr>
        <p:txBody>
          <a:bodyPr>
            <a:normAutofit fontScale="70000" lnSpcReduction="20000"/>
          </a:bodyPr>
          <a:lstStyle/>
          <a:p>
            <a:r>
              <a:rPr lang="es-ES" sz="2900" b="1" dirty="0">
                <a:solidFill>
                  <a:schemeClr val="accent6">
                    <a:lumMod val="50000"/>
                  </a:schemeClr>
                </a:solidFill>
              </a:rPr>
              <a:t>RURAL CANVAS</a:t>
            </a:r>
          </a:p>
          <a:p>
            <a:pPr algn="l"/>
            <a:r>
              <a:rPr lang="es-ES" dirty="0"/>
              <a:t>NOMBRE PROYECTO: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105D03B-B4E5-1FCC-2589-A7277C962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535089"/>
              </p:ext>
            </p:extLst>
          </p:nvPr>
        </p:nvGraphicFramePr>
        <p:xfrm>
          <a:off x="9683931" y="870857"/>
          <a:ext cx="2020389" cy="4598127"/>
        </p:xfrm>
        <a:graphic>
          <a:graphicData uri="http://schemas.openxmlformats.org/drawingml/2006/table">
            <a:tbl>
              <a:tblPr/>
              <a:tblGrid>
                <a:gridCol w="2020389">
                  <a:extLst>
                    <a:ext uri="{9D8B030D-6E8A-4147-A177-3AD203B41FA5}">
                      <a16:colId xmlns:a16="http://schemas.microsoft.com/office/drawing/2014/main" val="61971170"/>
                    </a:ext>
                  </a:extLst>
                </a:gridCol>
              </a:tblGrid>
              <a:tr h="4598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SEGMENTOS DE CLIENTELA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708205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AAE2A69-FE24-AECE-F6B1-4D9D0F831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836506"/>
              </p:ext>
            </p:extLst>
          </p:nvPr>
        </p:nvGraphicFramePr>
        <p:xfrm>
          <a:off x="7480664" y="870857"/>
          <a:ext cx="2211975" cy="2351353"/>
        </p:xfrm>
        <a:graphic>
          <a:graphicData uri="http://schemas.openxmlformats.org/drawingml/2006/table">
            <a:tbl>
              <a:tblPr/>
              <a:tblGrid>
                <a:gridCol w="2211975">
                  <a:extLst>
                    <a:ext uri="{9D8B030D-6E8A-4147-A177-3AD203B41FA5}">
                      <a16:colId xmlns:a16="http://schemas.microsoft.com/office/drawing/2014/main" val="1880986945"/>
                    </a:ext>
                  </a:extLst>
                </a:gridCol>
              </a:tblGrid>
              <a:tr h="23513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RELACIONES CON LA CLIENTELA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031937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60F6F57-C209-FDE6-17B7-8B404E75BA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166889"/>
              </p:ext>
            </p:extLst>
          </p:nvPr>
        </p:nvGraphicFramePr>
        <p:xfrm>
          <a:off x="7480662" y="3222212"/>
          <a:ext cx="2203269" cy="2246771"/>
        </p:xfrm>
        <a:graphic>
          <a:graphicData uri="http://schemas.openxmlformats.org/drawingml/2006/table">
            <a:tbl>
              <a:tblPr/>
              <a:tblGrid>
                <a:gridCol w="2203269">
                  <a:extLst>
                    <a:ext uri="{9D8B030D-6E8A-4147-A177-3AD203B41FA5}">
                      <a16:colId xmlns:a16="http://schemas.microsoft.com/office/drawing/2014/main" val="3408060669"/>
                    </a:ext>
                  </a:extLst>
                </a:gridCol>
              </a:tblGrid>
              <a:tr h="224677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CANALES  DE VENTA Y  DISTRIBUCIÓN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7800912"/>
                  </a:ext>
                </a:extLst>
              </a:tr>
            </a:tbl>
          </a:graphicData>
        </a:graphic>
      </p:graphicFrame>
      <p:sp>
        <p:nvSpPr>
          <p:cNvPr id="7" name="47 CuadroTexto">
            <a:extLst>
              <a:ext uri="{FF2B5EF4-FFF2-40B4-BE49-F238E27FC236}">
                <a16:creationId xmlns:a16="http://schemas.microsoft.com/office/drawing/2014/main" id="{E5EA9FAB-4F4E-5FBC-0752-572DEB3EF415}"/>
              </a:ext>
            </a:extLst>
          </p:cNvPr>
          <p:cNvSpPr txBox="1"/>
          <p:nvPr/>
        </p:nvSpPr>
        <p:spPr>
          <a:xfrm>
            <a:off x="9875517" y="1379974"/>
            <a:ext cx="1581376" cy="19236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Diferentes grupos de personas u organizaciones (asociaciones, empresas, fundaciones, etc.) a las que tu proyecto quiere llegar.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¿Quiénes son y qué esperan?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¿Qué segmentos consideras?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¿Cuáles son prioritarios?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Arquetipo de clienta/e ideal de tu servicio o producto (sus inquietudes, intereses, necesidad, motivación, preocupación que puedes solucionar)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Imagen clara del </a:t>
            </a:r>
            <a:r>
              <a:rPr kumimoji="0" lang="es-ES" sz="7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buyer</a:t>
            </a: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 persona (personal, conducta online, laboral, relaciones)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Es el para </a:t>
            </a:r>
            <a:r>
              <a:rPr kumimoji="0" lang="es-ES" sz="7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QUIÉN</a:t>
            </a:r>
            <a:endParaRPr kumimoji="0" lang="es-ES" sz="7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3050F0E9-0E6F-688F-0034-183F53C31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084888"/>
              </p:ext>
            </p:extLst>
          </p:nvPr>
        </p:nvGraphicFramePr>
        <p:xfrm>
          <a:off x="6096000" y="5468984"/>
          <a:ext cx="5608320" cy="1245325"/>
        </p:xfrm>
        <a:graphic>
          <a:graphicData uri="http://schemas.openxmlformats.org/drawingml/2006/table">
            <a:tbl>
              <a:tblPr/>
              <a:tblGrid>
                <a:gridCol w="5608320">
                  <a:extLst>
                    <a:ext uri="{9D8B030D-6E8A-4147-A177-3AD203B41FA5}">
                      <a16:colId xmlns:a16="http://schemas.microsoft.com/office/drawing/2014/main" val="1983916850"/>
                    </a:ext>
                  </a:extLst>
                </a:gridCol>
              </a:tblGrid>
              <a:tr h="1245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FUENTES DE INGRESOS</a:t>
                      </a:r>
                      <a:endParaRPr kumimoji="0" lang="es-ES" sz="9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136678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7DE197F5-49F5-0BC4-ACCB-76766EB2F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245354"/>
              </p:ext>
            </p:extLst>
          </p:nvPr>
        </p:nvGraphicFramePr>
        <p:xfrm>
          <a:off x="426720" y="5468983"/>
          <a:ext cx="5660571" cy="1245326"/>
        </p:xfrm>
        <a:graphic>
          <a:graphicData uri="http://schemas.openxmlformats.org/drawingml/2006/table">
            <a:tbl>
              <a:tblPr/>
              <a:tblGrid>
                <a:gridCol w="5660571">
                  <a:extLst>
                    <a:ext uri="{9D8B030D-6E8A-4147-A177-3AD203B41FA5}">
                      <a16:colId xmlns:a16="http://schemas.microsoft.com/office/drawing/2014/main" val="2873861093"/>
                    </a:ext>
                  </a:extLst>
                </a:gridCol>
              </a:tblGrid>
              <a:tr h="1245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COSTES CLAVE </a:t>
                      </a:r>
                      <a:endParaRPr kumimoji="0" lang="es-ES" sz="10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58699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9B9A278E-4AC0-B785-38D3-203511E53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182780"/>
              </p:ext>
            </p:extLst>
          </p:nvPr>
        </p:nvGraphicFramePr>
        <p:xfrm>
          <a:off x="4763589" y="870857"/>
          <a:ext cx="2708365" cy="4598126"/>
        </p:xfrm>
        <a:graphic>
          <a:graphicData uri="http://schemas.openxmlformats.org/drawingml/2006/table">
            <a:tbl>
              <a:tblPr/>
              <a:tblGrid>
                <a:gridCol w="2708365">
                  <a:extLst>
                    <a:ext uri="{9D8B030D-6E8A-4147-A177-3AD203B41FA5}">
                      <a16:colId xmlns:a16="http://schemas.microsoft.com/office/drawing/2014/main" val="217254926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PROPUESTA DE VALOR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778405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B36D8B60-5DD7-F4EB-4918-63C1A12340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823687"/>
              </p:ext>
            </p:extLst>
          </p:nvPr>
        </p:nvGraphicFramePr>
        <p:xfrm>
          <a:off x="2899954" y="870856"/>
          <a:ext cx="1863635" cy="2368732"/>
        </p:xfrm>
        <a:graphic>
          <a:graphicData uri="http://schemas.openxmlformats.org/drawingml/2006/table">
            <a:tbl>
              <a:tblPr/>
              <a:tblGrid>
                <a:gridCol w="1863635">
                  <a:extLst>
                    <a:ext uri="{9D8B030D-6E8A-4147-A177-3AD203B41FA5}">
                      <a16:colId xmlns:a16="http://schemas.microsoft.com/office/drawing/2014/main" val="3217242663"/>
                    </a:ext>
                  </a:extLst>
                </a:gridCol>
              </a:tblGrid>
              <a:tr h="23687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ACTIVIDADES CLAVE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49376111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D583D34-8923-2F9A-5DE7-3D35A6318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832812"/>
              </p:ext>
            </p:extLst>
          </p:nvPr>
        </p:nvGraphicFramePr>
        <p:xfrm>
          <a:off x="2899954" y="3239589"/>
          <a:ext cx="1854926" cy="2220685"/>
        </p:xfrm>
        <a:graphic>
          <a:graphicData uri="http://schemas.openxmlformats.org/drawingml/2006/table">
            <a:tbl>
              <a:tblPr/>
              <a:tblGrid>
                <a:gridCol w="1854926">
                  <a:extLst>
                    <a:ext uri="{9D8B030D-6E8A-4147-A177-3AD203B41FA5}">
                      <a16:colId xmlns:a16="http://schemas.microsoft.com/office/drawing/2014/main" val="218344489"/>
                    </a:ext>
                  </a:extLst>
                </a:gridCol>
              </a:tblGrid>
              <a:tr h="22206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CLAVE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8823918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E031E7EA-CB3E-8785-80A1-EADBC573C2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980424"/>
              </p:ext>
            </p:extLst>
          </p:nvPr>
        </p:nvGraphicFramePr>
        <p:xfrm>
          <a:off x="1402080" y="870858"/>
          <a:ext cx="1489166" cy="4598126"/>
        </p:xfrm>
        <a:graphic>
          <a:graphicData uri="http://schemas.openxmlformats.org/drawingml/2006/table">
            <a:tbl>
              <a:tblPr/>
              <a:tblGrid>
                <a:gridCol w="1489166">
                  <a:extLst>
                    <a:ext uri="{9D8B030D-6E8A-4147-A177-3AD203B41FA5}">
                      <a16:colId xmlns:a16="http://schemas.microsoft.com/office/drawing/2014/main" val="164243213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COLABORADORAS/ES  ALIANZAS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26503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73AFBF0B-D7A2-61A4-D50B-F252586C3A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3279009"/>
              </p:ext>
            </p:extLst>
          </p:nvPr>
        </p:nvGraphicFramePr>
        <p:xfrm>
          <a:off x="418012" y="870856"/>
          <a:ext cx="975360" cy="4598126"/>
        </p:xfrm>
        <a:graphic>
          <a:graphicData uri="http://schemas.openxmlformats.org/drawingml/2006/table">
            <a:tbl>
              <a:tblPr/>
              <a:tblGrid>
                <a:gridCol w="975360">
                  <a:extLst>
                    <a:ext uri="{9D8B030D-6E8A-4147-A177-3AD203B41FA5}">
                      <a16:colId xmlns:a16="http://schemas.microsoft.com/office/drawing/2014/main" val="1231392545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DEL TERRITORIO</a:t>
                      </a:r>
                    </a:p>
                    <a:p>
                      <a:endParaRPr lang="es-ES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8943288"/>
                  </a:ext>
                </a:extLst>
              </a:tr>
            </a:tbl>
          </a:graphicData>
        </a:graphic>
      </p:graphicFrame>
      <p:sp>
        <p:nvSpPr>
          <p:cNvPr id="15" name="44 CuadroTexto">
            <a:extLst>
              <a:ext uri="{FF2B5EF4-FFF2-40B4-BE49-F238E27FC236}">
                <a16:creationId xmlns:a16="http://schemas.microsoft.com/office/drawing/2014/main" id="{27E2421B-8999-0670-8304-D7F0E6CEDE51}"/>
              </a:ext>
            </a:extLst>
          </p:cNvPr>
          <p:cNvSpPr txBox="1"/>
          <p:nvPr/>
        </p:nvSpPr>
        <p:spPr>
          <a:xfrm>
            <a:off x="487679" y="1406434"/>
            <a:ext cx="85262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¿Cómo afecta tu actividad al territorio?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recursos del territorio utilizas? 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¿En qué mejora tu proyecto el territorio?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endParaRPr lang="es-ES" sz="8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endParaRPr lang="es-ES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6" name="10 CuadroTexto">
            <a:extLst>
              <a:ext uri="{FF2B5EF4-FFF2-40B4-BE49-F238E27FC236}">
                <a16:creationId xmlns:a16="http://schemas.microsoft.com/office/drawing/2014/main" id="{5ADE535B-42BE-6DAC-3005-D2D1E312E774}"/>
              </a:ext>
            </a:extLst>
          </p:cNvPr>
          <p:cNvSpPr txBox="1"/>
          <p:nvPr/>
        </p:nvSpPr>
        <p:spPr>
          <a:xfrm>
            <a:off x="1549314" y="1389016"/>
            <a:ext cx="1182688" cy="343170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Las redes conformadas por las empresas proveedoras y las colaboraciones que hacen que tu proyecto funcione.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¿A quién puede interesarle que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el proyecto funcione?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Alianzas 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de estrategia entre no competidores</a:t>
            </a: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Asociación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con otras empresas competidoras.</a:t>
            </a: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Entidades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que se benefician con el proyecto</a:t>
            </a: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Colaboradoras/es profesionales 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(Gestoría, soporte técnico, etc.)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¿Quiénes son y qué pueden hacer las/os </a:t>
            </a:r>
            <a:r>
              <a:rPr lang="es-ES" sz="7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partners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externas/os aportando valor o disminuyendo costes, enriqueciendo el modelo de negocio?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¿Dónde se encuentran estas colaboraciones y alianzas? ¿Puede influir en tus decisiones comerciales?</a:t>
            </a:r>
          </a:p>
        </p:txBody>
      </p:sp>
      <p:sp>
        <p:nvSpPr>
          <p:cNvPr id="17" name="38 CuadroTexto">
            <a:extLst>
              <a:ext uri="{FF2B5EF4-FFF2-40B4-BE49-F238E27FC236}">
                <a16:creationId xmlns:a16="http://schemas.microsoft.com/office/drawing/2014/main" id="{56ED7C0B-B20A-723E-D975-DB62A524C5D1}"/>
              </a:ext>
            </a:extLst>
          </p:cNvPr>
          <p:cNvSpPr txBox="1"/>
          <p:nvPr/>
        </p:nvSpPr>
        <p:spPr>
          <a:xfrm>
            <a:off x="3162234" y="1353820"/>
            <a:ext cx="1317625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Los productos, servicios y acciones más importantes para 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que el proyecto funcione. ¿Qué actividades necesitas hacer para generar tu propuesta de valor?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Es el </a:t>
            </a: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CÓMO</a:t>
            </a:r>
          </a:p>
        </p:txBody>
      </p:sp>
      <p:sp>
        <p:nvSpPr>
          <p:cNvPr id="18" name="39 CuadroTexto">
            <a:extLst>
              <a:ext uri="{FF2B5EF4-FFF2-40B4-BE49-F238E27FC236}">
                <a16:creationId xmlns:a16="http://schemas.microsoft.com/office/drawing/2014/main" id="{36622C95-3B12-3A48-0012-92B078369566}"/>
              </a:ext>
            </a:extLst>
          </p:cNvPr>
          <p:cNvSpPr txBox="1"/>
          <p:nvPr/>
        </p:nvSpPr>
        <p:spPr>
          <a:xfrm>
            <a:off x="3079568" y="3569825"/>
            <a:ext cx="1409700" cy="1385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¿Con qué recursos podrías hoy empezar a tener actividad económica?</a:t>
            </a: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MATERIALES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, los necesarios para desarrollar las diferentes actividades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PERSONAS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, las/os emprendedoras/es y las personas/empresas que necesiten contratar para las distintas actividades</a:t>
            </a:r>
          </a:p>
        </p:txBody>
      </p:sp>
      <p:sp>
        <p:nvSpPr>
          <p:cNvPr id="19" name="44 CuadroTexto">
            <a:extLst>
              <a:ext uri="{FF2B5EF4-FFF2-40B4-BE49-F238E27FC236}">
                <a16:creationId xmlns:a16="http://schemas.microsoft.com/office/drawing/2014/main" id="{310E2B68-1C89-B281-484E-D0E0F2FB5DC7}"/>
              </a:ext>
            </a:extLst>
          </p:cNvPr>
          <p:cNvSpPr txBox="1"/>
          <p:nvPr/>
        </p:nvSpPr>
        <p:spPr>
          <a:xfrm>
            <a:off x="4943203" y="1379974"/>
            <a:ext cx="2485210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Es la razón por la cual la clientela escoge una empresa u organización sobre otra.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ofreces? Productos/Servicios a cada segmento de mercado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problemas/necesidades/deseos de tu clientela vas a resolver/atender/satisfacer?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beneficios ve la clientela en tu producto o servicio?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valor proporcionas a tu clientela?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¿Por qué debería alguien comprar tu producto o servicio y no el que ofrece la competencia?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¿Dónde?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¿Tiene un valor social o ambiental?</a:t>
            </a:r>
          </a:p>
          <a:p>
            <a:pPr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     Es el </a:t>
            </a:r>
            <a:r>
              <a:rPr lang="es-ES" sz="700" b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QUÉ, el POR QUÉ y el PARA QUÉ</a:t>
            </a:r>
          </a:p>
          <a:p>
            <a:pPr>
              <a:defRPr/>
            </a:pPr>
            <a:endParaRPr lang="es-ES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endParaRPr lang="es-ES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>
              <a:defRPr/>
            </a:pPr>
            <a:endParaRPr lang="es-ES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0" name="45 CuadroTexto">
            <a:extLst>
              <a:ext uri="{FF2B5EF4-FFF2-40B4-BE49-F238E27FC236}">
                <a16:creationId xmlns:a16="http://schemas.microsoft.com/office/drawing/2014/main" id="{A8DAA828-6326-4654-F970-42618F06395C}"/>
              </a:ext>
            </a:extLst>
          </p:cNvPr>
          <p:cNvSpPr txBox="1"/>
          <p:nvPr/>
        </p:nvSpPr>
        <p:spPr>
          <a:xfrm>
            <a:off x="7672250" y="1406181"/>
            <a:ext cx="1802676" cy="8463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¿Cómo interactuamos con nuestra  clientela?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Fidelización y recomendación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¿Qué tipo de asistencia/contacto mantendrás con la clientela?</a:t>
            </a: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¿Cómo te percibe la clientela?</a:t>
            </a:r>
          </a:p>
          <a:p>
            <a:pPr algn="ctr">
              <a:defRPr/>
            </a:pPr>
            <a:endParaRPr lang="es-ES" sz="700" b="1" dirty="0">
              <a:solidFill>
                <a:srgbClr val="00B050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1" name="46 CuadroTexto">
            <a:extLst>
              <a:ext uri="{FF2B5EF4-FFF2-40B4-BE49-F238E27FC236}">
                <a16:creationId xmlns:a16="http://schemas.microsoft.com/office/drawing/2014/main" id="{6402AAF4-CA11-D0A6-234C-0603AC6DCB87}"/>
              </a:ext>
            </a:extLst>
          </p:cNvPr>
          <p:cNvSpPr txBox="1"/>
          <p:nvPr/>
        </p:nvSpPr>
        <p:spPr>
          <a:xfrm>
            <a:off x="7738740" y="3623155"/>
            <a:ext cx="166211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¿Cómo llegamos a nuestra clientela? (</a:t>
            </a:r>
            <a:r>
              <a:rPr lang="es-ES" sz="7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On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line, visitas comerciales)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¿Cómo haces llegar tus productos/servicios a tu clientela?</a:t>
            </a:r>
          </a:p>
          <a:p>
            <a:pPr algn="ctr"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algn="ctr">
              <a:buFontTx/>
              <a:buChar char="-"/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Local</a:t>
            </a:r>
          </a:p>
          <a:p>
            <a:pPr algn="ctr">
              <a:buFontTx/>
              <a:buChar char="-"/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</a:t>
            </a:r>
            <a:r>
              <a:rPr lang="es-ES" sz="700" dirty="0" err="1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On</a:t>
            </a: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line</a:t>
            </a:r>
          </a:p>
          <a:p>
            <a:pPr algn="ctr">
              <a:buFontTx/>
              <a:buChar char="-"/>
              <a:defRPr/>
            </a:pPr>
            <a:r>
              <a:rPr lang="es-ES" sz="7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 A domicilio</a:t>
            </a:r>
          </a:p>
          <a:p>
            <a:pPr algn="ctr">
              <a:buFontTx/>
              <a:buChar char="-"/>
              <a:defRPr/>
            </a:pPr>
            <a:endParaRPr lang="es-ES" sz="7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22" name="52 CuadroTexto">
            <a:extLst>
              <a:ext uri="{FF2B5EF4-FFF2-40B4-BE49-F238E27FC236}">
                <a16:creationId xmlns:a16="http://schemas.microsoft.com/office/drawing/2014/main" id="{227B26A8-73C6-CA5B-E71D-D2DD21B2AA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85" y="5660934"/>
            <a:ext cx="5528606" cy="12003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¿Cuáles son los componentes básicos de costes que sustentan y le dan coherencia al modelo de negocio?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s-ES" altLang="es-ES" sz="700" b="1" dirty="0">
                <a:solidFill>
                  <a:prstClr val="black"/>
                </a:solidFill>
                <a:cs typeface="Arial" panose="020B0604020202020204" pitchFamily="34" charset="0"/>
              </a:rPr>
              <a:t>ECONÓMICOS: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s-ES" altLang="es-ES" sz="700" b="1" dirty="0">
                <a:solidFill>
                  <a:prstClr val="black"/>
                </a:solidFill>
                <a:cs typeface="Arial" panose="020B0604020202020204" pitchFamily="34" charset="0"/>
              </a:rPr>
              <a:t>- Costes de inversión</a:t>
            </a: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: Pág. Web, Reforma del local, licencia, equipos informáticos, maquinaria, mobiliario, existencias, etc.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s-ES" altLang="es-ES" sz="700" b="1" dirty="0">
                <a:solidFill>
                  <a:prstClr val="black"/>
                </a:solidFill>
                <a:cs typeface="Arial" panose="020B0604020202020204" pitchFamily="34" charset="0"/>
              </a:rPr>
              <a:t>Costes fijos</a:t>
            </a: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:  Salarios y SS, alquiler local, suministros (teléfono), gestoría, comunicación, seguros.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Tx/>
              <a:buChar char="-"/>
              <a:defRPr/>
            </a:pPr>
            <a:r>
              <a:rPr lang="es-ES" altLang="es-ES" sz="700" b="1" dirty="0">
                <a:solidFill>
                  <a:prstClr val="black"/>
                </a:solidFill>
                <a:cs typeface="Arial" panose="020B0604020202020204" pitchFamily="34" charset="0"/>
              </a:rPr>
              <a:t>Costes Variables:  </a:t>
            </a: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Asociados a la venta (compra de materias primas, pago a colaboradores, etc.)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¿Qué necesitas realmente? Piensa en la resistencia financiera de tu negocio en el contexto de diferentes escenarios.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¿Es posible alcanzar un punto de equilibrio con los recursos existentes?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/>
            </a:pPr>
            <a:endParaRPr lang="es-ES" altLang="es-ES" sz="7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s-ES" altLang="es-ES" sz="8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s-ES" altLang="es-ES" sz="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23" name="52 CuadroTexto">
            <a:extLst>
              <a:ext uri="{FF2B5EF4-FFF2-40B4-BE49-F238E27FC236}">
                <a16:creationId xmlns:a16="http://schemas.microsoft.com/office/drawing/2014/main" id="{651E2496-7BB8-A591-2EED-01F738FC8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9256" y="5655043"/>
            <a:ext cx="42497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¿Qué valor está realmente dispuesto a pagar la clientela y mediante qué formas de pago?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r>
              <a:rPr lang="es-ES" altLang="es-ES" sz="700" b="1" dirty="0">
                <a:solidFill>
                  <a:prstClr val="black"/>
                </a:solidFill>
                <a:cs typeface="Arial" panose="020B0604020202020204" pitchFamily="34" charset="0"/>
              </a:rPr>
              <a:t>ECONÓMICOS/FUENTES DE INGRESOS</a:t>
            </a:r>
            <a:r>
              <a:rPr lang="es-ES" altLang="es-ES" sz="700" dirty="0">
                <a:solidFill>
                  <a:prstClr val="black"/>
                </a:solidFill>
                <a:cs typeface="Arial" panose="020B0604020202020204" pitchFamily="34" charset="0"/>
              </a:rPr>
              <a:t>. Todos los ingresos necesarios para que el proyecto sea sostenible económicamente (venta de productos, tarifas por servicios, suscripciones, comisiones, etc.)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s-ES" altLang="es-ES" sz="700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endParaRPr lang="es-ES" altLang="es-ES" sz="8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377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EFD11-0B03-A456-80D6-52D8414EE2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F65D0941-3711-8DBD-E926-923F0FD620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5428" y="136026"/>
            <a:ext cx="11268891" cy="647745"/>
          </a:xfrm>
        </p:spPr>
        <p:txBody>
          <a:bodyPr>
            <a:normAutofit fontScale="70000" lnSpcReduction="20000"/>
          </a:bodyPr>
          <a:lstStyle/>
          <a:p>
            <a:r>
              <a:rPr lang="es-ES" sz="2900" b="1" dirty="0">
                <a:solidFill>
                  <a:schemeClr val="accent6">
                    <a:lumMod val="50000"/>
                  </a:schemeClr>
                </a:solidFill>
              </a:rPr>
              <a:t>RURAL CANVAS</a:t>
            </a:r>
          </a:p>
          <a:p>
            <a:pPr algn="l"/>
            <a:r>
              <a:rPr lang="es-ES" dirty="0"/>
              <a:t>NOMBRE PROYECTO: Ejemplo “Cabañas en un pueblo de la costa gallega”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E098F183-F328-3A65-83E7-9E825E0AD1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4619"/>
              </p:ext>
            </p:extLst>
          </p:nvPr>
        </p:nvGraphicFramePr>
        <p:xfrm>
          <a:off x="9683931" y="870857"/>
          <a:ext cx="2020389" cy="4598127"/>
        </p:xfrm>
        <a:graphic>
          <a:graphicData uri="http://schemas.openxmlformats.org/drawingml/2006/table">
            <a:tbl>
              <a:tblPr/>
              <a:tblGrid>
                <a:gridCol w="2020389">
                  <a:extLst>
                    <a:ext uri="{9D8B030D-6E8A-4147-A177-3AD203B41FA5}">
                      <a16:colId xmlns:a16="http://schemas.microsoft.com/office/drawing/2014/main" val="61971170"/>
                    </a:ext>
                  </a:extLst>
                </a:gridCol>
              </a:tblGrid>
              <a:tr h="45981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SEGMENTOS DE CLIENTELA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1" dirty="0"/>
                        <a:t>Familias:</a:t>
                      </a:r>
                      <a:r>
                        <a:rPr lang="es-ES" sz="1200" dirty="0"/>
                        <a:t> Buscando un escape familiar y actividades al aire libre.</a:t>
                      </a:r>
                    </a:p>
                    <a:p>
                      <a:r>
                        <a:rPr lang="es-ES" sz="1200" b="1" dirty="0"/>
                        <a:t>Parejas:</a:t>
                      </a:r>
                      <a:r>
                        <a:rPr lang="es-ES" sz="1200" dirty="0"/>
                        <a:t> En busca de un lugar romántico.</a:t>
                      </a:r>
                    </a:p>
                    <a:p>
                      <a:r>
                        <a:rPr lang="es-ES" sz="1200" b="1" dirty="0"/>
                        <a:t>Aventureros:</a:t>
                      </a:r>
                      <a:r>
                        <a:rPr lang="es-ES" sz="1200" dirty="0"/>
                        <a:t> Personas interesadas en el ecoturismo y actividades de aventura.</a:t>
                      </a:r>
                    </a:p>
                    <a:p>
                      <a:r>
                        <a:rPr lang="es-ES" sz="1200" b="1" dirty="0"/>
                        <a:t>Grupos:</a:t>
                      </a:r>
                      <a:r>
                        <a:rPr lang="es-ES" sz="1200" dirty="0"/>
                        <a:t> Amigos que buscan una experiencia compartida.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7082050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EAD93C2-6B1E-AA51-CABA-1E860EE8ED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402096"/>
              </p:ext>
            </p:extLst>
          </p:nvPr>
        </p:nvGraphicFramePr>
        <p:xfrm>
          <a:off x="7480664" y="870857"/>
          <a:ext cx="2211975" cy="2368731"/>
        </p:xfrm>
        <a:graphic>
          <a:graphicData uri="http://schemas.openxmlformats.org/drawingml/2006/table">
            <a:tbl>
              <a:tblPr/>
              <a:tblGrid>
                <a:gridCol w="2211975">
                  <a:extLst>
                    <a:ext uri="{9D8B030D-6E8A-4147-A177-3AD203B41FA5}">
                      <a16:colId xmlns:a16="http://schemas.microsoft.com/office/drawing/2014/main" val="1880986945"/>
                    </a:ext>
                  </a:extLst>
                </a:gridCol>
              </a:tblGrid>
              <a:tr h="23687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RELACIONES CON LA CLIENTELA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Servicio personalizado:</a:t>
                      </a: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Atención al cliente antes, durante y después de la estancia.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Boletines informativos:</a:t>
                      </a: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Envío de ofertas y actividades en la zona.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Comentarios y reseñas:</a:t>
                      </a:r>
                      <a:r>
                        <a:rPr kumimoji="0" lang="es-E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Fomentar y responder a la retroalimentación en línea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319374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AAAF6016-E223-15D6-CA63-FD921EBD68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867582"/>
              </p:ext>
            </p:extLst>
          </p:nvPr>
        </p:nvGraphicFramePr>
        <p:xfrm>
          <a:off x="7480662" y="3222211"/>
          <a:ext cx="2203269" cy="2246772"/>
        </p:xfrm>
        <a:graphic>
          <a:graphicData uri="http://schemas.openxmlformats.org/drawingml/2006/table">
            <a:tbl>
              <a:tblPr/>
              <a:tblGrid>
                <a:gridCol w="2203269">
                  <a:extLst>
                    <a:ext uri="{9D8B030D-6E8A-4147-A177-3AD203B41FA5}">
                      <a16:colId xmlns:a16="http://schemas.microsoft.com/office/drawing/2014/main" val="3408060669"/>
                    </a:ext>
                  </a:extLst>
                </a:gridCol>
              </a:tblGrid>
              <a:tr h="22467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CANALES  DE VENTA Y  DISTRIBUCIÓN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000" b="1" dirty="0"/>
                        <a:t>Página web propia:</a:t>
                      </a:r>
                      <a:r>
                        <a:rPr lang="es-ES" sz="1000" dirty="0"/>
                        <a:t> Información, reservas y promociones.</a:t>
                      </a:r>
                    </a:p>
                    <a:p>
                      <a:r>
                        <a:rPr lang="es-ES" sz="1000" b="1" dirty="0"/>
                        <a:t>Redes sociales:</a:t>
                      </a:r>
                      <a:r>
                        <a:rPr lang="es-ES" sz="1000" dirty="0"/>
                        <a:t> Instagram y Facebook para mostrar imágenes y experiencias.</a:t>
                      </a:r>
                    </a:p>
                    <a:p>
                      <a:r>
                        <a:rPr lang="es-ES" sz="1000" b="1" dirty="0"/>
                        <a:t>Plataformas de turismo:</a:t>
                      </a:r>
                      <a:r>
                        <a:rPr lang="es-ES" sz="1000" dirty="0"/>
                        <a:t> Airbnb, Booking.com.</a:t>
                      </a:r>
                    </a:p>
                    <a:p>
                      <a:r>
                        <a:rPr lang="es-ES" sz="1000" b="1" dirty="0"/>
                        <a:t>Colaboraciones con agencias de viajes:</a:t>
                      </a:r>
                      <a:r>
                        <a:rPr lang="es-ES" sz="1000" dirty="0"/>
                        <a:t> Promociones en paquetes turísticos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800912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5057D505-486B-3483-B092-7116ED078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730877"/>
              </p:ext>
            </p:extLst>
          </p:nvPr>
        </p:nvGraphicFramePr>
        <p:xfrm>
          <a:off x="6096000" y="5468984"/>
          <a:ext cx="5608320" cy="1245325"/>
        </p:xfrm>
        <a:graphic>
          <a:graphicData uri="http://schemas.openxmlformats.org/drawingml/2006/table">
            <a:tbl>
              <a:tblPr/>
              <a:tblGrid>
                <a:gridCol w="5608320">
                  <a:extLst>
                    <a:ext uri="{9D8B030D-6E8A-4147-A177-3AD203B41FA5}">
                      <a16:colId xmlns:a16="http://schemas.microsoft.com/office/drawing/2014/main" val="1983916850"/>
                    </a:ext>
                  </a:extLst>
                </a:gridCol>
              </a:tblGrid>
              <a:tr h="12453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FUENTES DE INGRESOS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9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1" dirty="0"/>
                        <a:t>Alquiler de cabañas:</a:t>
                      </a:r>
                      <a:r>
                        <a:rPr lang="es-ES" sz="1200" dirty="0"/>
                        <a:t> Tarifa por noche.</a:t>
                      </a:r>
                    </a:p>
                    <a:p>
                      <a:r>
                        <a:rPr lang="es-ES" sz="1200" b="1" dirty="0"/>
                        <a:t>Actividades adicionales:</a:t>
                      </a:r>
                      <a:r>
                        <a:rPr lang="es-ES" sz="1200" dirty="0"/>
                        <a:t> Excursiones, talleres de artesanía, alquiler de bicicletas.</a:t>
                      </a:r>
                    </a:p>
                    <a:p>
                      <a:r>
                        <a:rPr lang="es-ES" sz="1200" b="1" dirty="0"/>
                        <a:t>Tienda de productos locales:</a:t>
                      </a:r>
                      <a:r>
                        <a:rPr lang="es-ES" sz="1200" dirty="0"/>
                        <a:t> Venta de artesanías y productos típicos.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36678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FEB78D1B-3A47-A010-D556-D6CD3F76C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870540"/>
              </p:ext>
            </p:extLst>
          </p:nvPr>
        </p:nvGraphicFramePr>
        <p:xfrm>
          <a:off x="435429" y="5468983"/>
          <a:ext cx="5651862" cy="1245326"/>
        </p:xfrm>
        <a:graphic>
          <a:graphicData uri="http://schemas.openxmlformats.org/drawingml/2006/table">
            <a:tbl>
              <a:tblPr/>
              <a:tblGrid>
                <a:gridCol w="5651862">
                  <a:extLst>
                    <a:ext uri="{9D8B030D-6E8A-4147-A177-3AD203B41FA5}">
                      <a16:colId xmlns:a16="http://schemas.microsoft.com/office/drawing/2014/main" val="2873861093"/>
                    </a:ext>
                  </a:extLst>
                </a:gridCol>
              </a:tblGrid>
              <a:tr h="12453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COSTES CLAVE </a:t>
                      </a:r>
                      <a:endParaRPr kumimoji="0" lang="es-ES" sz="1200" b="0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1" dirty="0"/>
                        <a:t>Mantenimiento y operación:</a:t>
                      </a:r>
                      <a:r>
                        <a:rPr lang="es-ES" sz="1200" dirty="0"/>
                        <a:t> Costos de limpieza, servicios y mantenimiento de cabañas.</a:t>
                      </a:r>
                    </a:p>
                    <a:p>
                      <a:r>
                        <a:rPr lang="es-ES" sz="1200" b="1" dirty="0"/>
                        <a:t>Marketing y publicidad:</a:t>
                      </a:r>
                      <a:r>
                        <a:rPr lang="es-ES" sz="1200" dirty="0"/>
                        <a:t> Inversiones en redes sociales y plataformas.</a:t>
                      </a:r>
                    </a:p>
                    <a:p>
                      <a:r>
                        <a:rPr lang="es-ES" sz="1200" b="1" dirty="0"/>
                        <a:t>Personal:</a:t>
                      </a:r>
                      <a:r>
                        <a:rPr lang="es-ES" sz="1200" dirty="0"/>
                        <a:t> Sueldos y capacitación.</a:t>
                      </a:r>
                    </a:p>
                    <a:p>
                      <a:r>
                        <a:rPr lang="es-ES" sz="1200" b="1" dirty="0"/>
                        <a:t>Suministros y productos:</a:t>
                      </a:r>
                      <a:r>
                        <a:rPr lang="es-ES" sz="1200" dirty="0"/>
                        <a:t> Compras para las cabañas y actividades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586999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06E90301-1340-FD36-E9EB-61B7F806D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34034"/>
              </p:ext>
            </p:extLst>
          </p:nvPr>
        </p:nvGraphicFramePr>
        <p:xfrm>
          <a:off x="4763589" y="870857"/>
          <a:ext cx="2708365" cy="4598126"/>
        </p:xfrm>
        <a:graphic>
          <a:graphicData uri="http://schemas.openxmlformats.org/drawingml/2006/table">
            <a:tbl>
              <a:tblPr/>
              <a:tblGrid>
                <a:gridCol w="2708365">
                  <a:extLst>
                    <a:ext uri="{9D8B030D-6E8A-4147-A177-3AD203B41FA5}">
                      <a16:colId xmlns:a16="http://schemas.microsoft.com/office/drawing/2014/main" val="217254926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PROPUESTA DE VALOR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0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1" dirty="0"/>
                        <a:t>Alojamiento único:</a:t>
                      </a:r>
                      <a:r>
                        <a:rPr lang="es-ES" sz="1200" dirty="0"/>
                        <a:t> Cabañas acogedoras en medio de la naturaleza y con vistas al mar.</a:t>
                      </a:r>
                    </a:p>
                    <a:p>
                      <a:r>
                        <a:rPr lang="es-ES" sz="1200" b="1" dirty="0"/>
                        <a:t>Experiencia de desconexión:</a:t>
                      </a:r>
                      <a:r>
                        <a:rPr lang="es-ES" sz="1200" dirty="0"/>
                        <a:t> Ideal para escapadas de fin de semana, relajación y actividades al aire libre.</a:t>
                      </a:r>
                    </a:p>
                    <a:p>
                      <a:r>
                        <a:rPr lang="es-ES" sz="1200" b="1" dirty="0"/>
                        <a:t>Turismo sostenible:</a:t>
                      </a:r>
                      <a:r>
                        <a:rPr lang="es-ES" sz="1200" dirty="0"/>
                        <a:t> Enfoque en prácticas ecológicas y respeto por el entorno.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78405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1D0A76FA-10B6-655C-BB31-A7EC9055E4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583682"/>
              </p:ext>
            </p:extLst>
          </p:nvPr>
        </p:nvGraphicFramePr>
        <p:xfrm>
          <a:off x="2899954" y="870856"/>
          <a:ext cx="1863635" cy="2368732"/>
        </p:xfrm>
        <a:graphic>
          <a:graphicData uri="http://schemas.openxmlformats.org/drawingml/2006/table">
            <a:tbl>
              <a:tblPr/>
              <a:tblGrid>
                <a:gridCol w="1863635">
                  <a:extLst>
                    <a:ext uri="{9D8B030D-6E8A-4147-A177-3AD203B41FA5}">
                      <a16:colId xmlns:a16="http://schemas.microsoft.com/office/drawing/2014/main" val="3217242663"/>
                    </a:ext>
                  </a:extLst>
                </a:gridCol>
              </a:tblGrid>
              <a:tr h="23687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ACTIVIDADES CLAVE</a:t>
                      </a:r>
                    </a:p>
                    <a:p>
                      <a:r>
                        <a:rPr lang="es-ES" sz="1000" b="1" dirty="0"/>
                        <a:t>Mantenimiento de las cabañas:</a:t>
                      </a:r>
                      <a:r>
                        <a:rPr lang="es-ES" sz="1000" dirty="0"/>
                        <a:t> Garantizar comodidad y limpieza.</a:t>
                      </a:r>
                    </a:p>
                    <a:p>
                      <a:r>
                        <a:rPr lang="es-ES" sz="1000" b="1" dirty="0"/>
                        <a:t>Marketing y promoción:</a:t>
                      </a:r>
                      <a:r>
                        <a:rPr lang="es-ES" sz="1000" dirty="0"/>
                        <a:t> Campañas en redes y plataformas de turismo.</a:t>
                      </a:r>
                    </a:p>
                    <a:p>
                      <a:r>
                        <a:rPr lang="es-ES" sz="1000" b="1" dirty="0"/>
                        <a:t>Gestión de reservas:</a:t>
                      </a:r>
                      <a:r>
                        <a:rPr lang="es-ES" sz="1000" dirty="0"/>
                        <a:t> Sistema eficiente para la atención al cliente.</a:t>
                      </a:r>
                    </a:p>
                    <a:p>
                      <a:r>
                        <a:rPr lang="es-ES" sz="1000" b="1" dirty="0"/>
                        <a:t>Organización de actividades:</a:t>
                      </a:r>
                      <a:r>
                        <a:rPr lang="es-ES" sz="1000" dirty="0"/>
                        <a:t> Programar y coordinar experiencias para los huéspedes.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76111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AC7924A0-D732-2729-288D-D514AD241D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347954"/>
              </p:ext>
            </p:extLst>
          </p:nvPr>
        </p:nvGraphicFramePr>
        <p:xfrm>
          <a:off x="2899954" y="3239589"/>
          <a:ext cx="1854926" cy="2220685"/>
        </p:xfrm>
        <a:graphic>
          <a:graphicData uri="http://schemas.openxmlformats.org/drawingml/2006/table">
            <a:tbl>
              <a:tblPr/>
              <a:tblGrid>
                <a:gridCol w="1854926">
                  <a:extLst>
                    <a:ext uri="{9D8B030D-6E8A-4147-A177-3AD203B41FA5}">
                      <a16:colId xmlns:a16="http://schemas.microsoft.com/office/drawing/2014/main" val="218344489"/>
                    </a:ext>
                  </a:extLst>
                </a:gridCol>
              </a:tblGrid>
              <a:tr h="22206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CLAVE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000" b="1" dirty="0"/>
                        <a:t>Infraestructura:</a:t>
                      </a:r>
                      <a:r>
                        <a:rPr lang="es-ES" sz="1000" dirty="0"/>
                        <a:t> Las cabañas y áreas comunes.</a:t>
                      </a:r>
                    </a:p>
                    <a:p>
                      <a:r>
                        <a:rPr lang="es-ES" sz="1000" b="1" dirty="0"/>
                        <a:t>Ubicación:</a:t>
                      </a:r>
                      <a:r>
                        <a:rPr lang="es-ES" sz="1000" dirty="0"/>
                        <a:t> Entorno rural atractivo.</a:t>
                      </a:r>
                    </a:p>
                    <a:p>
                      <a:r>
                        <a:rPr lang="es-ES" sz="1000" b="1" dirty="0"/>
                        <a:t>Personal:</a:t>
                      </a:r>
                      <a:r>
                        <a:rPr lang="es-ES" sz="1000" dirty="0"/>
                        <a:t> Personal capacitado para atención al cliente y mantenimiento.</a:t>
                      </a:r>
                    </a:p>
                    <a:p>
                      <a:r>
                        <a:rPr lang="es-ES" sz="1000" b="1" dirty="0"/>
                        <a:t>Relaciones locales:</a:t>
                      </a:r>
                      <a:r>
                        <a:rPr lang="es-ES" sz="1000" dirty="0"/>
                        <a:t> Colaboraciones con guías turísticos y productores locales.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823918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B2CD2F61-A96C-8AB9-0EB7-09D6F347C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077438"/>
              </p:ext>
            </p:extLst>
          </p:nvPr>
        </p:nvGraphicFramePr>
        <p:xfrm>
          <a:off x="1402080" y="870858"/>
          <a:ext cx="1489166" cy="4598126"/>
        </p:xfrm>
        <a:graphic>
          <a:graphicData uri="http://schemas.openxmlformats.org/drawingml/2006/table">
            <a:tbl>
              <a:tblPr/>
              <a:tblGrid>
                <a:gridCol w="1489166">
                  <a:extLst>
                    <a:ext uri="{9D8B030D-6E8A-4147-A177-3AD203B41FA5}">
                      <a16:colId xmlns:a16="http://schemas.microsoft.com/office/drawing/2014/main" val="1642432132"/>
                    </a:ext>
                  </a:extLst>
                </a:gridCol>
              </a:tblGrid>
              <a:tr h="45981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COLABORADORAS/ES  ALIANZAS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es-ES" sz="1200" b="1" dirty="0"/>
                        <a:t>Proveedores locales:</a:t>
                      </a:r>
                      <a:r>
                        <a:rPr lang="es-ES" sz="1200" dirty="0"/>
                        <a:t> Alimentos, artesanías y servicios.</a:t>
                      </a:r>
                    </a:p>
                    <a:p>
                      <a:r>
                        <a:rPr lang="es-ES" sz="1200" b="1" dirty="0"/>
                        <a:t>Agencias de turismo:</a:t>
                      </a:r>
                      <a:r>
                        <a:rPr lang="es-ES" sz="1200" dirty="0"/>
                        <a:t> Para promover paquetes.</a:t>
                      </a:r>
                    </a:p>
                    <a:p>
                      <a:r>
                        <a:rPr lang="es-ES" sz="1200" b="1" dirty="0"/>
                        <a:t>Guías turísticos:</a:t>
                      </a:r>
                      <a:r>
                        <a:rPr lang="es-ES" sz="1200" dirty="0"/>
                        <a:t> Para ofrecer excursiones</a:t>
                      </a: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26503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7203B61C-CC37-BDEC-761B-971F98A1B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6667581"/>
              </p:ext>
            </p:extLst>
          </p:nvPr>
        </p:nvGraphicFramePr>
        <p:xfrm>
          <a:off x="426720" y="879565"/>
          <a:ext cx="975360" cy="4580709"/>
        </p:xfrm>
        <a:graphic>
          <a:graphicData uri="http://schemas.openxmlformats.org/drawingml/2006/table">
            <a:tbl>
              <a:tblPr/>
              <a:tblGrid>
                <a:gridCol w="975360">
                  <a:extLst>
                    <a:ext uri="{9D8B030D-6E8A-4147-A177-3AD203B41FA5}">
                      <a16:colId xmlns:a16="http://schemas.microsoft.com/office/drawing/2014/main" val="1231392545"/>
                    </a:ext>
                  </a:extLst>
                </a:gridCol>
              </a:tblGrid>
              <a:tr h="458070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2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Arial" panose="020B0604020202020204" pitchFamily="34" charset="0"/>
                        </a:rPr>
                        <a:t>RECURSOS DEL TERRITORIO</a:t>
                      </a:r>
                    </a:p>
                    <a:p>
                      <a:r>
                        <a:rPr lang="es-ES" sz="1000" b="1" dirty="0"/>
                        <a:t>Creación de puestos de trabajo en el entorno</a:t>
                      </a:r>
                      <a:r>
                        <a:rPr lang="es-ES" sz="1000" dirty="0"/>
                        <a:t>: se han creado 6 puestos de trabajo </a:t>
                      </a:r>
                      <a:r>
                        <a:rPr lang="es-ES" sz="1000" b="1" dirty="0"/>
                        <a:t>Limpieza y conservación de fincas</a:t>
                      </a:r>
                      <a:r>
                        <a:rPr lang="es-ES" sz="1000" dirty="0"/>
                        <a:t>: las cabañas se ubican en fincas que anteriormente estaban sin cuidados y eran un peligro de incendio.</a:t>
                      </a:r>
                    </a:p>
                    <a:p>
                      <a:r>
                        <a:rPr lang="es-ES" sz="1000" b="1" dirty="0"/>
                        <a:t>Promoción del territorio</a:t>
                      </a:r>
                      <a:r>
                        <a:rPr lang="es-ES" sz="1000" dirty="0"/>
                        <a:t>: turismo respetuoso</a:t>
                      </a:r>
                    </a:p>
                    <a:p>
                      <a:endParaRPr lang="es-ES" sz="1000" dirty="0"/>
                    </a:p>
                    <a:p>
                      <a:endParaRPr lang="es-ES" sz="1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43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5752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812</TotalTime>
  <Words>1134</Words>
  <Application>Microsoft Office PowerPoint</Application>
  <PresentationFormat>Panorámica</PresentationFormat>
  <Paragraphs>150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Itziar Villar Bermejo</dc:creator>
  <cp:lastModifiedBy>Itziar Villar Bermejo</cp:lastModifiedBy>
  <cp:revision>4</cp:revision>
  <dcterms:created xsi:type="dcterms:W3CDTF">2024-10-30T11:29:28Z</dcterms:created>
  <dcterms:modified xsi:type="dcterms:W3CDTF">2024-10-31T01:01:57Z</dcterms:modified>
</cp:coreProperties>
</file>